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8229600" cx="14630400"/>
  <p:notesSz cx="8229600" cy="14630400"/>
  <p:embeddedFontLst>
    <p:embeddedFont>
      <p:font typeface="Inter"/>
      <p:regular r:id="rId30"/>
      <p:bold r:id="rId31"/>
      <p:italic r:id="rId32"/>
      <p:boldItalic r:id="rId33"/>
    </p:embeddedFont>
    <p:embeddedFont>
      <p:font typeface="Martel Sans"/>
      <p:regular r:id="rId34"/>
      <p:bold r:id="rId35"/>
    </p:embeddedFont>
    <p:embeddedFont>
      <p:font typeface="Kani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7.xml"/><Relationship Id="rId33" Type="http://schemas.openxmlformats.org/officeDocument/2006/relationships/font" Target="fonts/Inter-boldItalic.fntdata"/><Relationship Id="rId10" Type="http://schemas.openxmlformats.org/officeDocument/2006/relationships/slide" Target="slides/slide6.xml"/><Relationship Id="rId32" Type="http://schemas.openxmlformats.org/officeDocument/2006/relationships/font" Target="fonts/Inter-italic.fntdata"/><Relationship Id="rId13" Type="http://schemas.openxmlformats.org/officeDocument/2006/relationships/slide" Target="slides/slide9.xml"/><Relationship Id="rId35" Type="http://schemas.openxmlformats.org/officeDocument/2006/relationships/font" Target="fonts/MartelSans-bold.fntdata"/><Relationship Id="rId12" Type="http://schemas.openxmlformats.org/officeDocument/2006/relationships/slide" Target="slides/slide8.xml"/><Relationship Id="rId34" Type="http://schemas.openxmlformats.org/officeDocument/2006/relationships/font" Target="fonts/MartelSans-regular.fntdata"/><Relationship Id="rId15" Type="http://schemas.openxmlformats.org/officeDocument/2006/relationships/slide" Target="slides/slide11.xml"/><Relationship Id="rId37" Type="http://schemas.openxmlformats.org/officeDocument/2006/relationships/font" Target="fonts/Kanit-bold.fntdata"/><Relationship Id="rId14" Type="http://schemas.openxmlformats.org/officeDocument/2006/relationships/slide" Target="slides/slide10.xml"/><Relationship Id="rId36" Type="http://schemas.openxmlformats.org/officeDocument/2006/relationships/font" Target="fonts/Kanit-regular.fntdata"/><Relationship Id="rId17" Type="http://schemas.openxmlformats.org/officeDocument/2006/relationships/slide" Target="slides/slide13.xml"/><Relationship Id="rId39" Type="http://schemas.openxmlformats.org/officeDocument/2006/relationships/font" Target="fonts/Kanit-boldItalic.fntdata"/><Relationship Id="rId16" Type="http://schemas.openxmlformats.org/officeDocument/2006/relationships/slide" Target="slides/slide12.xml"/><Relationship Id="rId38" Type="http://schemas.openxmlformats.org/officeDocument/2006/relationships/font" Target="fonts/Kani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82d30a43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82d30a43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582d30a43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5e84d8ff1_4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35e84d8ff1_4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35e84d8ff1_4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5e84d8ff1_4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35e84d8ff1_4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35e84d8ff1_4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5e84d8ff1_4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35e84d8ff1_4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35e84d8ff1_4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5e84d8ff1_4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35e84d8ff1_4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35e84d8ff1_4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5e84d8ff1_4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35e84d8ff1_4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35e84d8ff1_4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5e84d8ff1_4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35e84d8ff1_4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35e84d8ff1_4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82d30a433_4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582d30a433_4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582d30a433_4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82d30a433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582d30a433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582d30a433_4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5e84d8ff1_4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35e84d8ff1_4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5e84d8ff1_4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5e84d8ff1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35e84d8ff1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35e84d8ff1_4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5e84d8ff1_4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35e84d8ff1_4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35e84d8ff1_4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5e84d8ff1_4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35e84d8ff1_4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35e84d8ff1_4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5e84d8ff1_4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35e84d8ff1_4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35e84d8ff1_4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8befa24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58befa24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58befa24d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8befa24d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58befa24d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58befa24d3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5e84d8ff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35e84d8ff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35e84d8ff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324124" y="2195989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Library &amp; Event Booking System</a:t>
            </a:r>
            <a:endParaRPr b="0" i="0" sz="44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324124" y="3962995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CS-GY 6083 – Principles of Database Systems Project Part II </a:t>
            </a:r>
            <a:endParaRPr b="0" i="0" sz="1850" u="none" cap="none" strike="noStrike">
              <a:solidFill>
                <a:srgbClr val="D9E1FF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(Spring 2025)</a:t>
            </a:r>
            <a:endParaRPr b="0" i="0" sz="18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324124" y="4998244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Team: Siddharthan P S (sp8004), Zexi Peng (zp2277)</a:t>
            </a:r>
            <a:endParaRPr b="0" i="0" sz="18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6324124" y="5650468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632922" y="252425"/>
            <a:ext cx="7489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Inter"/>
              <a:buNone/>
            </a:pPr>
            <a:r>
              <a:rPr b="1" i="0" lang="en-US" sz="3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Design Overview</a:t>
            </a:r>
            <a:endParaRPr b="0" i="0" sz="3950" u="none" cap="none" strike="noStrike"/>
          </a:p>
        </p:txBody>
      </p:sp>
      <p:pic>
        <p:nvPicPr>
          <p:cNvPr descr="preencoded.png"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36" y="1290757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1949887" y="1493282"/>
            <a:ext cx="253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Authentication</a:t>
            </a:r>
            <a:endParaRPr b="0" i="0" sz="1950" u="none" cap="none" strike="noStrike"/>
          </a:p>
        </p:txBody>
      </p:sp>
      <p:sp>
        <p:nvSpPr>
          <p:cNvPr id="194" name="Google Shape;194;p22"/>
          <p:cNvSpPr/>
          <p:nvPr/>
        </p:nvSpPr>
        <p:spPr>
          <a:xfrm>
            <a:off x="1949887" y="1931313"/>
            <a:ext cx="11895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Login with session stored in localStorage</a:t>
            </a:r>
            <a:endParaRPr b="0" i="0" sz="1550" u="none" cap="none" strike="noStrike"/>
          </a:p>
        </p:txBody>
      </p:sp>
      <p:pic>
        <p:nvPicPr>
          <p:cNvPr descr="preencoded.png" id="195" name="Google Shape;1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936" y="2506504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1949887" y="2709029"/>
            <a:ext cx="253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Authorization</a:t>
            </a:r>
            <a:endParaRPr b="0" i="0" sz="1950" u="none" cap="none" strike="noStrike"/>
          </a:p>
        </p:txBody>
      </p:sp>
      <p:sp>
        <p:nvSpPr>
          <p:cNvPr id="197" name="Google Shape;197;p22"/>
          <p:cNvSpPr/>
          <p:nvPr/>
        </p:nvSpPr>
        <p:spPr>
          <a:xfrm>
            <a:off x="1949887" y="3147060"/>
            <a:ext cx="11895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Role-based UI and routing</a:t>
            </a:r>
            <a:endParaRPr b="0" i="0" sz="1550" u="none" cap="none" strike="noStrike"/>
          </a:p>
        </p:txBody>
      </p:sp>
      <p:pic>
        <p:nvPicPr>
          <p:cNvPr descr="preencoded.png" id="198" name="Google Shape;19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936" y="3722251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1949887" y="3924776"/>
            <a:ext cx="253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Dashboard Graphs</a:t>
            </a:r>
            <a:endParaRPr b="0" i="0" sz="1950" u="none" cap="none" strike="noStrike"/>
          </a:p>
        </p:txBody>
      </p:sp>
      <p:sp>
        <p:nvSpPr>
          <p:cNvPr id="200" name="Google Shape;200;p22"/>
          <p:cNvSpPr/>
          <p:nvPr/>
        </p:nvSpPr>
        <p:spPr>
          <a:xfrm>
            <a:off x="1949887" y="4362807"/>
            <a:ext cx="11895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Dynamic charts per user role</a:t>
            </a:r>
            <a:endParaRPr b="0" i="0" sz="1550" u="none" cap="none" strike="noStrike"/>
          </a:p>
        </p:txBody>
      </p:sp>
      <p:pic>
        <p:nvPicPr>
          <p:cNvPr descr="preencoded.png" id="201" name="Google Shape;20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936" y="4937998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1949887" y="5140523"/>
            <a:ext cx="253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Session Handling</a:t>
            </a:r>
            <a:endParaRPr b="0" i="0" sz="195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1949887" y="5578554"/>
            <a:ext cx="11895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Persistent across page refresh</a:t>
            </a:r>
            <a:endParaRPr b="0" i="0" sz="1550" u="none" cap="none" strike="noStrike"/>
          </a:p>
        </p:txBody>
      </p:sp>
      <p:pic>
        <p:nvPicPr>
          <p:cNvPr descr="preencoded.png" id="204" name="Google Shape;2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936" y="6153745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1949887" y="6356271"/>
            <a:ext cx="253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UI/UX</a:t>
            </a:r>
            <a:endParaRPr b="0" i="0" sz="1950" u="none" cap="none" strike="noStrike"/>
          </a:p>
        </p:txBody>
      </p:sp>
      <p:sp>
        <p:nvSpPr>
          <p:cNvPr id="206" name="Google Shape;206;p22"/>
          <p:cNvSpPr/>
          <p:nvPr/>
        </p:nvSpPr>
        <p:spPr>
          <a:xfrm>
            <a:off x="1949887" y="6794302"/>
            <a:ext cx="11895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Responsive with validation</a:t>
            </a:r>
            <a:endParaRPr b="0" i="0" sz="1550" u="none" cap="none" strike="noStrike"/>
          </a:p>
        </p:txBody>
      </p:sp>
      <p:pic>
        <p:nvPicPr>
          <p:cNvPr id="207" name="Google Shape;207;p22" title="Screenshot 2025-05-14 at 15.47.1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7803" y="1063136"/>
            <a:ext cx="3696125" cy="31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 title="Screenshot 2025-05-14 at 15.48.48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6545" y="4241273"/>
            <a:ext cx="6538629" cy="33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/>
          <p:nvPr/>
        </p:nvSpPr>
        <p:spPr>
          <a:xfrm>
            <a:off x="6276618" y="622340"/>
            <a:ext cx="56445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nter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DDL &amp; Constraints</a:t>
            </a:r>
            <a:endParaRPr b="0" i="0" sz="4400" u="none" cap="none" strike="noStrike"/>
          </a:p>
        </p:txBody>
      </p:sp>
      <p:sp>
        <p:nvSpPr>
          <p:cNvPr id="215" name="Google Shape;215;p23"/>
          <p:cNvSpPr/>
          <p:nvPr/>
        </p:nvSpPr>
        <p:spPr>
          <a:xfrm>
            <a:off x="6276618" y="1666518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6509980" y="1899880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Table Creation</a:t>
            </a:r>
            <a:endParaRPr b="0" i="0" sz="2200" u="none" cap="none" strike="noStrike"/>
          </a:p>
        </p:txBody>
      </p:sp>
      <p:sp>
        <p:nvSpPr>
          <p:cNvPr id="217" name="Google Shape;217;p23"/>
          <p:cNvSpPr/>
          <p:nvPr/>
        </p:nvSpPr>
        <p:spPr>
          <a:xfrm>
            <a:off x="6509980" y="2387918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10+ tables via MySQL DDL</a:t>
            </a:r>
            <a:endParaRPr b="0" i="0" sz="1750" u="none" cap="none" strike="noStrike"/>
          </a:p>
        </p:txBody>
      </p:sp>
      <p:sp>
        <p:nvSpPr>
          <p:cNvPr id="218" name="Google Shape;218;p23"/>
          <p:cNvSpPr/>
          <p:nvPr/>
        </p:nvSpPr>
        <p:spPr>
          <a:xfrm>
            <a:off x="6276618" y="3208139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509980" y="3441502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Data Integrity</a:t>
            </a:r>
            <a:endParaRPr b="0" i="0" sz="2200" u="none" cap="none" strike="noStrike"/>
          </a:p>
        </p:txBody>
      </p:sp>
      <p:sp>
        <p:nvSpPr>
          <p:cNvPr id="220" name="Google Shape;220;p23"/>
          <p:cNvSpPr/>
          <p:nvPr/>
        </p:nvSpPr>
        <p:spPr>
          <a:xfrm>
            <a:off x="6509980" y="3929539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Foreign key constraints applied</a:t>
            </a:r>
            <a:endParaRPr b="0" i="0" sz="1750" u="none" cap="none" strike="noStrike"/>
          </a:p>
        </p:txBody>
      </p:sp>
      <p:sp>
        <p:nvSpPr>
          <p:cNvPr id="221" name="Google Shape;221;p23"/>
          <p:cNvSpPr/>
          <p:nvPr/>
        </p:nvSpPr>
        <p:spPr>
          <a:xfrm>
            <a:off x="6276618" y="4749760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6509972" y="4983125"/>
            <a:ext cx="4782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Schema Documentation</a:t>
            </a:r>
            <a:endParaRPr b="0" i="0" sz="2200" u="none" cap="none" strike="noStrike"/>
          </a:p>
        </p:txBody>
      </p:sp>
      <p:sp>
        <p:nvSpPr>
          <p:cNvPr id="223" name="Google Shape;223;p23"/>
          <p:cNvSpPr/>
          <p:nvPr/>
        </p:nvSpPr>
        <p:spPr>
          <a:xfrm>
            <a:off x="6509980" y="5471160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Screenshots for clarity</a:t>
            </a:r>
            <a:endParaRPr b="0" i="0" sz="1750" u="none" cap="none" strike="noStrike"/>
          </a:p>
        </p:txBody>
      </p:sp>
      <p:sp>
        <p:nvSpPr>
          <p:cNvPr id="224" name="Google Shape;224;p23"/>
          <p:cNvSpPr/>
          <p:nvPr/>
        </p:nvSpPr>
        <p:spPr>
          <a:xfrm>
            <a:off x="6276618" y="6291382"/>
            <a:ext cx="7563600" cy="1315800"/>
          </a:xfrm>
          <a:prstGeom prst="roundRect">
            <a:avLst>
              <a:gd fmla="val 7206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6509980" y="6524744"/>
            <a:ext cx="2822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Project Reuse</a:t>
            </a:r>
            <a:endParaRPr b="0" i="0" sz="2200" u="none" cap="none" strike="noStrike"/>
          </a:p>
        </p:txBody>
      </p:sp>
      <p:sp>
        <p:nvSpPr>
          <p:cNvPr id="226" name="Google Shape;226;p23"/>
          <p:cNvSpPr/>
          <p:nvPr/>
        </p:nvSpPr>
        <p:spPr>
          <a:xfrm>
            <a:off x="6509980" y="7012781"/>
            <a:ext cx="7096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Extended from previous work</a:t>
            </a:r>
            <a:endParaRPr b="0" i="0" sz="1750" u="none" cap="none" strike="noStrike"/>
          </a:p>
        </p:txBody>
      </p:sp>
      <p:sp>
        <p:nvSpPr>
          <p:cNvPr id="227" name="Google Shape;227;p23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3" title="Screenshot 2025-05-14 at 15.52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25" y="2100275"/>
            <a:ext cx="5553649" cy="49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793803" y="1981450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1438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>
            <a:off x="793790" y="39376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 Dashboard</a:t>
            </a:r>
            <a:endParaRPr b="0" i="0" sz="2200" u="none" cap="none" strike="noStrike"/>
          </a:p>
        </p:txBody>
      </p:sp>
      <p:pic>
        <p:nvPicPr>
          <p:cNvPr descr="preencoded.png" id="238" name="Google Shape;23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278" y="31438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4125278" y="39376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Book Management</a:t>
            </a:r>
            <a:endParaRPr b="0" i="0" sz="2200" u="none" cap="none" strike="noStrike"/>
          </a:p>
        </p:txBody>
      </p:sp>
      <p:pic>
        <p:nvPicPr>
          <p:cNvPr descr="preencoded.png" id="240" name="Google Shape;24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884" y="31438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7456884" y="39376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Invoice Creation</a:t>
            </a:r>
            <a:endParaRPr b="0" i="0" sz="2200" u="none" cap="none" strike="noStrike"/>
          </a:p>
        </p:txBody>
      </p:sp>
      <p:pic>
        <p:nvPicPr>
          <p:cNvPr descr="preencoded.png" id="242" name="Google Shape;24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88491" y="31438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10788491" y="3937635"/>
            <a:ext cx="30480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Study Room Reservations</a:t>
            </a:r>
            <a:endParaRPr b="0" i="0" sz="2200" u="none" cap="none" strike="noStrike"/>
          </a:p>
        </p:txBody>
      </p:sp>
      <p:pic>
        <p:nvPicPr>
          <p:cNvPr descr="preencoded.png" id="244" name="Google Shape;24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0999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/>
          <p:nvPr/>
        </p:nvSpPr>
        <p:spPr>
          <a:xfrm>
            <a:off x="793790" y="589371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Event Management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412803" y="305050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790" y="14674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/>
          <p:nvPr/>
        </p:nvSpPr>
        <p:spPr>
          <a:xfrm>
            <a:off x="1098609" y="1575425"/>
            <a:ext cx="5255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 Dashboard Client</a:t>
            </a:r>
            <a:endParaRPr b="0" i="0" sz="2200" u="none" cap="none" strike="noStrike"/>
          </a:p>
        </p:txBody>
      </p:sp>
      <p:pic>
        <p:nvPicPr>
          <p:cNvPr id="255" name="Google Shape;255;p25" title="Screenshot 2025-05-14 at 15.56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86821"/>
            <a:ext cx="14325601" cy="50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412803" y="305050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263" name="Google Shape;2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790" y="14674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1098609" y="1575425"/>
            <a:ext cx="5255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 Dashboard </a:t>
            </a:r>
            <a:r>
              <a:rPr b="1" lang="en-US" sz="22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</a:t>
            </a:r>
            <a:endParaRPr b="0" i="0" sz="2200" u="none" cap="none" strike="noStrike"/>
          </a:p>
        </p:txBody>
      </p:sp>
      <p:pic>
        <p:nvPicPr>
          <p:cNvPr id="265" name="Google Shape;265;p26" title="Screenshot 2025-05-14 at 15.57.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516" y="2034425"/>
            <a:ext cx="11357921" cy="5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336603" y="305050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273" name="Google Shape;2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78" y="123884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/>
          <p:nvPr/>
        </p:nvSpPr>
        <p:spPr>
          <a:xfrm>
            <a:off x="1077278" y="13468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Book Management</a:t>
            </a:r>
            <a:endParaRPr b="0" i="0" sz="2200" u="none" cap="none" strike="noStrike"/>
          </a:p>
        </p:txBody>
      </p:sp>
      <p:pic>
        <p:nvPicPr>
          <p:cNvPr id="275" name="Google Shape;275;p27" title="Screenshot 2025-05-14 at 15.59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854" y="1853535"/>
            <a:ext cx="12725996" cy="575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362903" y="337250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09" y="14202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>
            <a:off x="1140909" y="15266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Invoice Creation</a:t>
            </a:r>
            <a:endParaRPr b="0" i="0" sz="2200" u="none" cap="none" strike="noStrike"/>
          </a:p>
        </p:txBody>
      </p:sp>
      <p:pic>
        <p:nvPicPr>
          <p:cNvPr id="285" name="Google Shape;285;p28" title="Screenshot 2025-05-14 at 16.00.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825" y="1815100"/>
            <a:ext cx="3394451" cy="50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 title="Screenshot 2025-05-14 at 16.00.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6899875"/>
            <a:ext cx="13427098" cy="11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430953" y="405300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294" name="Google Shape;2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941" y="160169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1360774" y="1754100"/>
            <a:ext cx="58101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Study Room Reservations from cl</a:t>
            </a:r>
            <a:r>
              <a:rPr b="1" lang="en-US" sz="22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ient</a:t>
            </a:r>
            <a:endParaRPr b="0" i="0" sz="2200" u="none" cap="none" strike="noStrike"/>
          </a:p>
        </p:txBody>
      </p:sp>
      <p:pic>
        <p:nvPicPr>
          <p:cNvPr id="296" name="Google Shape;296;p29" title="Screenshot 2025-05-14 at 16.02.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775" y="2615100"/>
            <a:ext cx="12100106" cy="49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/>
          <p:nvPr/>
        </p:nvSpPr>
        <p:spPr>
          <a:xfrm>
            <a:off x="12771225" y="7759975"/>
            <a:ext cx="1768200" cy="361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385578" y="314575"/>
            <a:ext cx="84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0" i="0" sz="4450" u="none" cap="none" strike="noStrike"/>
          </a:p>
        </p:txBody>
      </p:sp>
      <p:pic>
        <p:nvPicPr>
          <p:cNvPr descr="preencoded.png" id="304" name="Google Shape;3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565" y="128992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/>
          <p:nvPr/>
        </p:nvSpPr>
        <p:spPr>
          <a:xfrm>
            <a:off x="1245540" y="139625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Event Management</a:t>
            </a:r>
            <a:endParaRPr b="0" i="0" sz="2200" u="none" cap="none" strike="noStrike"/>
          </a:p>
        </p:txBody>
      </p:sp>
      <p:pic>
        <p:nvPicPr>
          <p:cNvPr id="306" name="Google Shape;306;p30" title="Screenshot 2025-05-14 at 16.03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8351" y="1289924"/>
            <a:ext cx="4990474" cy="67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 title="Screenshot 2025-05-14 at 16.04.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25" y="2700999"/>
            <a:ext cx="75628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793790" y="237553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Security Features</a:t>
            </a:r>
            <a:endParaRPr b="0" i="0" sz="4450" u="none" cap="none" strike="noStrike"/>
          </a:p>
        </p:txBody>
      </p:sp>
      <p:sp>
        <p:nvSpPr>
          <p:cNvPr id="315" name="Google Shape;315;p31"/>
          <p:cNvSpPr/>
          <p:nvPr/>
        </p:nvSpPr>
        <p:spPr>
          <a:xfrm>
            <a:off x="793790" y="353794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1530906" y="36158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React Context</a:t>
            </a:r>
            <a:endParaRPr b="0" i="0" sz="2200" u="none" cap="none" strike="noStrike"/>
          </a:p>
        </p:txBody>
      </p:sp>
      <p:sp>
        <p:nvSpPr>
          <p:cNvPr id="317" name="Google Shape;317;p31"/>
          <p:cNvSpPr/>
          <p:nvPr/>
        </p:nvSpPr>
        <p:spPr>
          <a:xfrm>
            <a:off x="1530906" y="4106228"/>
            <a:ext cx="3421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Manages authentication state</a:t>
            </a:r>
            <a:endParaRPr b="0" i="0" sz="1750" u="none" cap="none" strike="noStrike"/>
          </a:p>
        </p:txBody>
      </p:sp>
      <p:sp>
        <p:nvSpPr>
          <p:cNvPr id="318" name="Google Shape;318;p31"/>
          <p:cNvSpPr/>
          <p:nvPr/>
        </p:nvSpPr>
        <p:spPr>
          <a:xfrm>
            <a:off x="5235893" y="353794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5972999" y="3615800"/>
            <a:ext cx="3421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Role-Based Rendering</a:t>
            </a:r>
            <a:endParaRPr b="0" i="0" sz="2200" u="none" cap="none" strike="noStrike"/>
          </a:p>
        </p:txBody>
      </p:sp>
      <p:sp>
        <p:nvSpPr>
          <p:cNvPr id="320" name="Google Shape;320;p31"/>
          <p:cNvSpPr/>
          <p:nvPr/>
        </p:nvSpPr>
        <p:spPr>
          <a:xfrm>
            <a:off x="5973008" y="4106228"/>
            <a:ext cx="3421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UI adapts per user role</a:t>
            </a:r>
            <a:endParaRPr b="0" i="0" sz="1750" u="none" cap="none" strike="noStrike"/>
          </a:p>
        </p:txBody>
      </p:sp>
      <p:sp>
        <p:nvSpPr>
          <p:cNvPr id="321" name="Google Shape;321;p31"/>
          <p:cNvSpPr/>
          <p:nvPr/>
        </p:nvSpPr>
        <p:spPr>
          <a:xfrm>
            <a:off x="9677995" y="353794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10415111" y="36158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Protected Routes</a:t>
            </a:r>
            <a:endParaRPr b="0" i="0" sz="2200" u="none" cap="none" strike="noStrike"/>
          </a:p>
        </p:txBody>
      </p:sp>
      <p:sp>
        <p:nvSpPr>
          <p:cNvPr id="323" name="Google Shape;323;p31"/>
          <p:cNvSpPr/>
          <p:nvPr/>
        </p:nvSpPr>
        <p:spPr>
          <a:xfrm>
            <a:off x="10415111" y="4106228"/>
            <a:ext cx="3421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Prevents unauthorized access</a:t>
            </a:r>
            <a:endParaRPr b="0" i="0" sz="1750" u="none" cap="none" strike="noStrike"/>
          </a:p>
        </p:txBody>
      </p:sp>
      <p:sp>
        <p:nvSpPr>
          <p:cNvPr id="324" name="Google Shape;324;p31"/>
          <p:cNvSpPr/>
          <p:nvPr/>
        </p:nvSpPr>
        <p:spPr>
          <a:xfrm>
            <a:off x="793790" y="492275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1530906" y="50006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Client Validation</a:t>
            </a:r>
            <a:endParaRPr b="0" i="0" sz="2200" u="none" cap="none" strike="noStrike"/>
          </a:p>
        </p:txBody>
      </p:sp>
      <p:sp>
        <p:nvSpPr>
          <p:cNvPr id="326" name="Google Shape;326;p31"/>
          <p:cNvSpPr/>
          <p:nvPr/>
        </p:nvSpPr>
        <p:spPr>
          <a:xfrm>
            <a:off x="1530906" y="5491043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Required fields and password checks</a:t>
            </a:r>
            <a:endParaRPr b="0" i="0" sz="1750" u="none" cap="none" strike="noStrike"/>
          </a:p>
        </p:txBody>
      </p:sp>
      <p:sp>
        <p:nvSpPr>
          <p:cNvPr id="327" name="Google Shape;327;p31"/>
          <p:cNvSpPr/>
          <p:nvPr/>
        </p:nvSpPr>
        <p:spPr>
          <a:xfrm>
            <a:off x="7457003" y="492275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8194119" y="50006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Redirects</a:t>
            </a:r>
            <a:endParaRPr b="0" i="0" sz="2200" u="none" cap="none" strike="noStrike"/>
          </a:p>
        </p:txBody>
      </p:sp>
      <p:sp>
        <p:nvSpPr>
          <p:cNvPr id="329" name="Google Shape;329;p31"/>
          <p:cNvSpPr/>
          <p:nvPr/>
        </p:nvSpPr>
        <p:spPr>
          <a:xfrm>
            <a:off x="8194119" y="5491043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Unauthorized users sent to login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324124" y="94345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Executive Summary</a:t>
            </a:r>
            <a:endParaRPr b="0" i="0" sz="44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6324124" y="200644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101959" y="20887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Project Continuation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101959" y="2584252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Extending schema design to full-stack app</a:t>
            </a:r>
            <a:endParaRPr b="0" i="0" sz="18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6324124" y="344602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101959" y="35282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User Roles</a:t>
            </a:r>
            <a:endParaRPr b="0" i="0" sz="22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Customers and employees manage library tasks</a:t>
            </a:r>
            <a:endParaRPr b="0" i="0" sz="18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101959" y="496788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Tech Stack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101959" y="5463421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React frontend, </a:t>
            </a:r>
            <a:r>
              <a:rPr lang="en-US" sz="1850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Flask</a:t>
            </a: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 + </a:t>
            </a:r>
            <a:r>
              <a:rPr lang="en-US" sz="1850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SQLite</a:t>
            </a: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 backend</a:t>
            </a:r>
            <a:endParaRPr b="0" i="0" sz="18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93790" y="190631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SQL Queries</a:t>
            </a:r>
            <a:endParaRPr b="0" i="0" sz="4450" u="none" cap="none" strike="noStrike"/>
          </a:p>
        </p:txBody>
      </p:sp>
      <p:sp>
        <p:nvSpPr>
          <p:cNvPr id="337" name="Google Shape;337;p32"/>
          <p:cNvSpPr/>
          <p:nvPr/>
        </p:nvSpPr>
        <p:spPr>
          <a:xfrm>
            <a:off x="793790" y="318206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JOIN Query</a:t>
            </a:r>
            <a:endParaRPr b="0" i="0" sz="2200" u="none" cap="none" strike="noStrike"/>
          </a:p>
        </p:txBody>
      </p:sp>
      <p:sp>
        <p:nvSpPr>
          <p:cNvPr id="338" name="Google Shape;338;p32"/>
          <p:cNvSpPr/>
          <p:nvPr/>
        </p:nvSpPr>
        <p:spPr>
          <a:xfrm>
            <a:off x="793790" y="3763208"/>
            <a:ext cx="284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Clients, Rentals, and Books</a:t>
            </a:r>
            <a:endParaRPr b="0" i="0" sz="1750" u="none" cap="none" strike="noStrike"/>
          </a:p>
        </p:txBody>
      </p:sp>
      <p:sp>
        <p:nvSpPr>
          <p:cNvPr id="339" name="Google Shape;339;p32"/>
          <p:cNvSpPr/>
          <p:nvPr/>
        </p:nvSpPr>
        <p:spPr>
          <a:xfrm>
            <a:off x="4200406" y="318206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Subquery</a:t>
            </a:r>
            <a:endParaRPr b="0" i="0" sz="2200" u="none" cap="none" strike="noStrike"/>
          </a:p>
        </p:txBody>
      </p:sp>
      <p:sp>
        <p:nvSpPr>
          <p:cNvPr id="340" name="Google Shape;340;p32"/>
          <p:cNvSpPr/>
          <p:nvPr/>
        </p:nvSpPr>
        <p:spPr>
          <a:xfrm>
            <a:off x="4200406" y="3763208"/>
            <a:ext cx="284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Clients with pending rentals</a:t>
            </a:r>
            <a:endParaRPr b="0" i="0" sz="1750" u="none" cap="none" strike="noStrike"/>
          </a:p>
        </p:txBody>
      </p:sp>
      <p:sp>
        <p:nvSpPr>
          <p:cNvPr id="341" name="Google Shape;341;p32"/>
          <p:cNvSpPr/>
          <p:nvPr/>
        </p:nvSpPr>
        <p:spPr>
          <a:xfrm>
            <a:off x="7607026" y="3182075"/>
            <a:ext cx="3406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Correlated Subquery</a:t>
            </a:r>
            <a:endParaRPr b="0" i="0" sz="2200" u="none" cap="none" strike="noStrike"/>
          </a:p>
        </p:txBody>
      </p:sp>
      <p:sp>
        <p:nvSpPr>
          <p:cNvPr id="342" name="Google Shape;342;p32"/>
          <p:cNvSpPr/>
          <p:nvPr/>
        </p:nvSpPr>
        <p:spPr>
          <a:xfrm>
            <a:off x="7607022" y="3763208"/>
            <a:ext cx="284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Rental count per client</a:t>
            </a:r>
            <a:endParaRPr b="0" i="0" sz="1750" u="none" cap="none" strike="noStrike"/>
          </a:p>
        </p:txBody>
      </p:sp>
      <p:sp>
        <p:nvSpPr>
          <p:cNvPr id="343" name="Google Shape;343;p32"/>
          <p:cNvSpPr/>
          <p:nvPr/>
        </p:nvSpPr>
        <p:spPr>
          <a:xfrm>
            <a:off x="11013638" y="318206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SET Operator</a:t>
            </a:r>
            <a:endParaRPr b="0" i="0" sz="2200" u="none" cap="none" strike="noStrike"/>
          </a:p>
        </p:txBody>
      </p:sp>
      <p:sp>
        <p:nvSpPr>
          <p:cNvPr id="344" name="Google Shape;344;p32"/>
          <p:cNvSpPr/>
          <p:nvPr/>
        </p:nvSpPr>
        <p:spPr>
          <a:xfrm>
            <a:off x="11013638" y="3763208"/>
            <a:ext cx="2845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Renters and reservers union</a:t>
            </a:r>
            <a:endParaRPr b="0" i="0" sz="1750" u="none" cap="none" strike="noStrike"/>
          </a:p>
        </p:txBody>
      </p:sp>
      <p:sp>
        <p:nvSpPr>
          <p:cNvPr id="345" name="Google Shape;345;p32"/>
          <p:cNvSpPr/>
          <p:nvPr/>
        </p:nvSpPr>
        <p:spPr>
          <a:xfrm>
            <a:off x="793790" y="517505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WITH Clause</a:t>
            </a:r>
            <a:endParaRPr b="0" i="0" sz="2200" u="none" cap="none" strike="noStrike"/>
          </a:p>
        </p:txBody>
      </p:sp>
      <p:sp>
        <p:nvSpPr>
          <p:cNvPr id="346" name="Google Shape;346;p32"/>
          <p:cNvSpPr/>
          <p:nvPr/>
        </p:nvSpPr>
        <p:spPr>
          <a:xfrm>
            <a:off x="793790" y="575619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Rental count with JOIN</a:t>
            </a:r>
            <a:endParaRPr b="0" i="0" sz="1750" u="none" cap="none" strike="noStrike"/>
          </a:p>
        </p:txBody>
      </p:sp>
      <p:sp>
        <p:nvSpPr>
          <p:cNvPr id="347" name="Google Shape;347;p32"/>
          <p:cNvSpPr/>
          <p:nvPr/>
        </p:nvSpPr>
        <p:spPr>
          <a:xfrm>
            <a:off x="7599521" y="517505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Top-N Query</a:t>
            </a:r>
            <a:endParaRPr b="0" i="0" sz="2200" u="none" cap="none" strike="noStrike"/>
          </a:p>
        </p:txBody>
      </p:sp>
      <p:sp>
        <p:nvSpPr>
          <p:cNvPr id="348" name="Google Shape;348;p32"/>
          <p:cNvSpPr/>
          <p:nvPr/>
        </p:nvSpPr>
        <p:spPr>
          <a:xfrm>
            <a:off x="7599521" y="575619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Top 3 events by expense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/>
          <p:nvPr/>
        </p:nvSpPr>
        <p:spPr>
          <a:xfrm>
            <a:off x="336605" y="534700"/>
            <a:ext cx="868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Author Table Overview</a:t>
            </a:r>
            <a:endParaRPr b="0" i="0" sz="4450" u="none" cap="none" strike="noStrike"/>
          </a:p>
        </p:txBody>
      </p:sp>
      <p:pic>
        <p:nvPicPr>
          <p:cNvPr id="356" name="Google Shape;356;p33" title="Screenshot 2025-05-14 at 16.07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610"/>
            <a:ext cx="14325601" cy="53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336605" y="534700"/>
            <a:ext cx="868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Table Overview</a:t>
            </a:r>
            <a:endParaRPr b="0" i="0" sz="4450" u="none" cap="none" strike="noStrike"/>
          </a:p>
        </p:txBody>
      </p:sp>
      <p:pic>
        <p:nvPicPr>
          <p:cNvPr id="364" name="Google Shape;364;p34" title="Screenshot 2025-05-14 at 16.08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75" y="1316625"/>
            <a:ext cx="11971473" cy="66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336605" y="534700"/>
            <a:ext cx="868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Client Table Overview</a:t>
            </a:r>
            <a:endParaRPr b="0" i="0" sz="4450" u="none" cap="none" strike="noStrike"/>
          </a:p>
        </p:txBody>
      </p:sp>
      <p:pic>
        <p:nvPicPr>
          <p:cNvPr id="372" name="Google Shape;372;p35" title="Screenshot 2025-05-14 at 16.08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75" y="1316625"/>
            <a:ext cx="11971473" cy="66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336605" y="534700"/>
            <a:ext cx="868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Invoice</a:t>
            </a: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Overview</a:t>
            </a:r>
            <a:endParaRPr b="0" i="0" sz="4450" u="none" cap="none" strike="noStrike"/>
          </a:p>
        </p:txBody>
      </p:sp>
      <p:pic>
        <p:nvPicPr>
          <p:cNvPr id="380" name="Google Shape;380;p36" title="Screenshot 2025-05-14 at 16.09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051" y="1469025"/>
            <a:ext cx="5851825" cy="65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2972405" y="3256150"/>
            <a:ext cx="868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837724" y="2467928"/>
            <a:ext cx="658903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System Features Overview</a:t>
            </a:r>
            <a:endParaRPr b="0" i="0" sz="44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Customer Features</a:t>
            </a:r>
            <a:endParaRPr b="0" i="0" sz="22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837724" y="4294823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Book rentals and event participation</a:t>
            </a:r>
            <a:endParaRPr b="0" i="0" sz="18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837724" y="4761548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View invoices and payment logs</a:t>
            </a:r>
            <a:endParaRPr b="0" i="0" sz="18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Employee Features</a:t>
            </a:r>
            <a:endParaRPr b="0" i="0" sz="22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Add, edit, delete books</a:t>
            </a:r>
            <a:endParaRPr b="0" i="0" sz="18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Manage clients, rentals, invoices</a:t>
            </a:r>
            <a:endParaRPr b="0" i="0" sz="18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Handle events and sessions</a:t>
            </a:r>
            <a:endParaRPr b="0" i="0" sz="18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565099" y="498878"/>
            <a:ext cx="6588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lang="en-US" sz="44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Logical Database:</a:t>
            </a:r>
            <a:endParaRPr b="0" i="0" sz="440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50" y="1969975"/>
            <a:ext cx="10515300" cy="52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65099" y="498878"/>
            <a:ext cx="6588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lang="en-US" sz="44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Relational</a:t>
            </a:r>
            <a:r>
              <a:rPr lang="en-US" sz="44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 Database:</a:t>
            </a:r>
            <a:endParaRPr b="0" i="0" sz="440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638" y="1586275"/>
            <a:ext cx="10197125" cy="57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280190" y="104751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Features</a:t>
            </a:r>
            <a:endParaRPr b="0" i="0" sz="4450" u="none" cap="none" strike="noStrike"/>
          </a:p>
        </p:txBody>
      </p:sp>
      <p:sp>
        <p:nvSpPr>
          <p:cNvPr id="117" name="Google Shape;117;p18"/>
          <p:cNvSpPr/>
          <p:nvPr/>
        </p:nvSpPr>
        <p:spPr>
          <a:xfrm>
            <a:off x="6280190" y="209645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7017306" y="217431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Role-Based Login</a:t>
            </a:r>
            <a:endParaRPr b="0" i="0" sz="2200" u="none" cap="none" strike="noStrike"/>
          </a:p>
        </p:txBody>
      </p:sp>
      <p:sp>
        <p:nvSpPr>
          <p:cNvPr id="119" name="Google Shape;119;p18"/>
          <p:cNvSpPr/>
          <p:nvPr/>
        </p:nvSpPr>
        <p:spPr>
          <a:xfrm>
            <a:off x="7017306" y="2664738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 and customer authentication</a:t>
            </a:r>
            <a:endParaRPr b="0" i="0" sz="1750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6280190" y="348126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7017306" y="35591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Dynamic SPA</a:t>
            </a:r>
            <a:endParaRPr b="0" i="0" sz="220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7017306" y="4049554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Built with React</a:t>
            </a:r>
            <a:endParaRPr b="0" i="0" sz="1750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6280190" y="486608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7017306" y="494395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Resource Rentals</a:t>
            </a:r>
            <a:endParaRPr b="0" i="0" sz="220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7017306" y="5434370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Books and study rooms management</a:t>
            </a:r>
            <a:endParaRPr b="0" i="0" sz="17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6280190" y="6250900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017306" y="632876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Event Management</a:t>
            </a:r>
            <a:endParaRPr b="0" i="0" sz="22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7017306" y="6819186"/>
            <a:ext cx="681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Sponsors, sessions, and expenses tracking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3790" y="861655"/>
            <a:ext cx="720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Database Design Highlights</a:t>
            </a:r>
            <a:endParaRPr b="0" i="0" sz="4450" u="none" cap="none" strike="noStrike"/>
          </a:p>
        </p:txBody>
      </p:sp>
      <p:sp>
        <p:nvSpPr>
          <p:cNvPr id="136" name="Google Shape;136;p19"/>
          <p:cNvSpPr/>
          <p:nvPr/>
        </p:nvSpPr>
        <p:spPr>
          <a:xfrm>
            <a:off x="793790" y="335661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Core Entity</a:t>
            </a:r>
            <a:endParaRPr b="0" i="0" sz="2200" u="none" cap="none" strike="noStrike"/>
          </a:p>
        </p:txBody>
      </p:sp>
      <p:sp>
        <p:nvSpPr>
          <p:cNvPr id="137" name="Google Shape;137;p19"/>
          <p:cNvSpPr/>
          <p:nvPr/>
        </p:nvSpPr>
        <p:spPr>
          <a:xfrm>
            <a:off x="793790" y="3937754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PL_CLIENT</a:t>
            </a:r>
            <a:endParaRPr b="0" i="0" sz="1750" u="none" cap="none" strike="noStrike"/>
          </a:p>
        </p:txBody>
      </p:sp>
      <p:sp>
        <p:nvSpPr>
          <p:cNvPr id="138" name="Google Shape;138;p19"/>
          <p:cNvSpPr/>
          <p:nvPr/>
        </p:nvSpPr>
        <p:spPr>
          <a:xfrm>
            <a:off x="2742128" y="335661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Tables</a:t>
            </a:r>
            <a:endParaRPr b="0" i="0" sz="220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2742128" y="3937754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PL_BOOK</a:t>
            </a:r>
            <a:endParaRPr b="0" i="0" sz="1750" u="none" cap="none" strike="noStrike"/>
          </a:p>
        </p:txBody>
      </p:sp>
      <p:sp>
        <p:nvSpPr>
          <p:cNvPr id="140" name="Google Shape;140;p19"/>
          <p:cNvSpPr/>
          <p:nvPr/>
        </p:nvSpPr>
        <p:spPr>
          <a:xfrm>
            <a:off x="2742128" y="4379952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PL_RENTAL</a:t>
            </a:r>
            <a:endParaRPr b="0" i="0" sz="1750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2742128" y="4822150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PL_EVENT</a:t>
            </a:r>
            <a:endParaRPr b="0" i="0" sz="1750" u="none" cap="none" strike="noStrike"/>
          </a:p>
        </p:txBody>
      </p:sp>
      <p:sp>
        <p:nvSpPr>
          <p:cNvPr id="142" name="Google Shape;142;p19"/>
          <p:cNvSpPr/>
          <p:nvPr/>
        </p:nvSpPr>
        <p:spPr>
          <a:xfrm>
            <a:off x="2742128" y="5264348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PL_INVOICE</a:t>
            </a:r>
            <a:endParaRPr b="0" i="0" sz="175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2742128" y="5706547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PL_STUDY_ROOM</a:t>
            </a:r>
            <a:endParaRPr b="0" i="0" sz="175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5147667" y="335661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Features</a:t>
            </a:r>
            <a:endParaRPr b="0" i="0" sz="2200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5147667" y="3937754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Normalized tables</a:t>
            </a:r>
            <a:endParaRPr b="0" i="0" sz="175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5147667" y="4379952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Foreign key constraints</a:t>
            </a:r>
            <a:endParaRPr b="0" i="0" sz="175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5147667" y="4822150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Many-to-many and one-to-many</a:t>
            </a:r>
            <a:endParaRPr b="0" i="0" sz="1750" u="none" cap="none" strike="noStrike"/>
          </a:p>
        </p:txBody>
      </p:sp>
      <p:pic>
        <p:nvPicPr>
          <p:cNvPr id="148" name="Google Shape;148;p19" title="Screenshot 2025-05-14 at 15.42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900" y="1913505"/>
            <a:ext cx="40767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12815725" y="7693250"/>
            <a:ext cx="1701600" cy="4782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793790" y="108013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Assumptions</a:t>
            </a:r>
            <a:endParaRPr b="0" i="0" sz="4450" u="none" cap="none" strike="noStrike"/>
          </a:p>
        </p:txBody>
      </p:sp>
      <p:sp>
        <p:nvSpPr>
          <p:cNvPr id="156" name="Google Shape;156;p20"/>
          <p:cNvSpPr/>
          <p:nvPr/>
        </p:nvSpPr>
        <p:spPr>
          <a:xfrm>
            <a:off x="793790" y="353794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1530906" y="36158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Email Uniqueness</a:t>
            </a:r>
            <a:endParaRPr b="0" i="0" sz="2200" u="none" cap="none" strike="noStrike"/>
          </a:p>
        </p:txBody>
      </p:sp>
      <p:sp>
        <p:nvSpPr>
          <p:cNvPr id="158" name="Google Shape;158;p20"/>
          <p:cNvSpPr/>
          <p:nvPr/>
        </p:nvSpPr>
        <p:spPr>
          <a:xfrm>
            <a:off x="1530906" y="4106228"/>
            <a:ext cx="3421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One email per client</a:t>
            </a:r>
            <a:endParaRPr b="0" i="0" sz="1750" u="none" cap="none" strike="noStrike"/>
          </a:p>
        </p:txBody>
      </p:sp>
      <p:sp>
        <p:nvSpPr>
          <p:cNvPr id="159" name="Google Shape;159;p20"/>
          <p:cNvSpPr/>
          <p:nvPr/>
        </p:nvSpPr>
        <p:spPr>
          <a:xfrm>
            <a:off x="7468195" y="353794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8205311" y="36158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Book Types</a:t>
            </a:r>
            <a:endParaRPr b="0" i="0" sz="2200" u="none" cap="none" strike="noStrike"/>
          </a:p>
        </p:txBody>
      </p:sp>
      <p:sp>
        <p:nvSpPr>
          <p:cNvPr id="161" name="Google Shape;161;p20"/>
          <p:cNvSpPr/>
          <p:nvPr/>
        </p:nvSpPr>
        <p:spPr>
          <a:xfrm>
            <a:off x="8205300" y="4106225"/>
            <a:ext cx="4554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Supports digital booking and physical pickup</a:t>
            </a:r>
            <a:endParaRPr b="0" i="0" sz="175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793790" y="492275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1530906" y="50006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Inventory Link</a:t>
            </a:r>
            <a:endParaRPr b="0" i="0" sz="220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1530906" y="5491043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Books tied to events</a:t>
            </a:r>
            <a:endParaRPr b="0" i="0" sz="1750" u="none" cap="none" strike="noStrike"/>
          </a:p>
        </p:txBody>
      </p:sp>
      <p:sp>
        <p:nvSpPr>
          <p:cNvPr id="165" name="Google Shape;165;p20"/>
          <p:cNvSpPr/>
          <p:nvPr/>
        </p:nvSpPr>
        <p:spPr>
          <a:xfrm>
            <a:off x="7457003" y="492275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8194119" y="50006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Room Reservations</a:t>
            </a:r>
            <a:endParaRPr b="0" i="0" sz="220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8194119" y="5491043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Includes study room booking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12839625" y="7595700"/>
            <a:ext cx="1714500" cy="633900"/>
          </a:xfrm>
          <a:prstGeom prst="rect">
            <a:avLst/>
          </a:prstGeom>
          <a:solidFill>
            <a:srgbClr val="100C35"/>
          </a:solidFill>
          <a:ln cap="flat" cmpd="sng" w="9525">
            <a:solidFill>
              <a:srgbClr val="100C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565190" y="39695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Technical Stack</a:t>
            </a:r>
            <a:endParaRPr b="0" i="0" sz="4450" u="none" cap="none" strike="noStrike"/>
          </a:p>
        </p:txBody>
      </p:sp>
      <p:sp>
        <p:nvSpPr>
          <p:cNvPr id="175" name="Google Shape;175;p21"/>
          <p:cNvSpPr/>
          <p:nvPr/>
        </p:nvSpPr>
        <p:spPr>
          <a:xfrm>
            <a:off x="565190" y="16727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b="0" i="0" sz="2200" u="none" cap="none" strike="noStrike"/>
          </a:p>
        </p:txBody>
      </p:sp>
      <p:sp>
        <p:nvSpPr>
          <p:cNvPr id="176" name="Google Shape;176;p21"/>
          <p:cNvSpPr/>
          <p:nvPr/>
        </p:nvSpPr>
        <p:spPr>
          <a:xfrm>
            <a:off x="565190" y="225385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ReactJS with Context API</a:t>
            </a:r>
            <a:endParaRPr b="0" i="0" sz="1750" u="none" cap="none" strike="noStrike"/>
          </a:p>
        </p:txBody>
      </p:sp>
      <p:sp>
        <p:nvSpPr>
          <p:cNvPr id="177" name="Google Shape;177;p21"/>
          <p:cNvSpPr/>
          <p:nvPr/>
        </p:nvSpPr>
        <p:spPr>
          <a:xfrm>
            <a:off x="565190" y="269605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React Router DOM</a:t>
            </a:r>
            <a:endParaRPr b="0" i="0" sz="1750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565190" y="313824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Chart.js / Recharts for graphs</a:t>
            </a:r>
            <a:endParaRPr b="0" i="0" sz="1750" u="none" cap="none" strike="noStrike"/>
          </a:p>
        </p:txBody>
      </p:sp>
      <p:sp>
        <p:nvSpPr>
          <p:cNvPr id="179" name="Google Shape;179;p21"/>
          <p:cNvSpPr/>
          <p:nvPr/>
        </p:nvSpPr>
        <p:spPr>
          <a:xfrm>
            <a:off x="565190" y="358044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JSX with HTML5 &amp; CSS3</a:t>
            </a:r>
            <a:endParaRPr b="0" i="0" sz="1750" u="none" cap="none" strike="noStrike"/>
          </a:p>
        </p:txBody>
      </p:sp>
      <p:sp>
        <p:nvSpPr>
          <p:cNvPr id="180" name="Google Shape;180;p21"/>
          <p:cNvSpPr/>
          <p:nvPr/>
        </p:nvSpPr>
        <p:spPr>
          <a:xfrm>
            <a:off x="589121" y="44159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b="0" i="0" sz="2200" u="none" cap="none" strike="noStrike"/>
          </a:p>
        </p:txBody>
      </p:sp>
      <p:sp>
        <p:nvSpPr>
          <p:cNvPr id="181" name="Google Shape;181;p21"/>
          <p:cNvSpPr/>
          <p:nvPr/>
        </p:nvSpPr>
        <p:spPr>
          <a:xfrm>
            <a:off x="589121" y="499705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MySQL managed via phpMyAdmin</a:t>
            </a:r>
            <a:endParaRPr b="0" i="0" sz="175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589121" y="543925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SQL with SELECT, JOIN, INSERT, UPDATE</a:t>
            </a:r>
            <a:endParaRPr b="0" i="0" sz="1750" u="none" cap="none" strike="noStrike"/>
          </a:p>
        </p:txBody>
      </p:sp>
      <p:sp>
        <p:nvSpPr>
          <p:cNvPr id="183" name="Google Shape;183;p21"/>
          <p:cNvSpPr/>
          <p:nvPr/>
        </p:nvSpPr>
        <p:spPr>
          <a:xfrm>
            <a:off x="589121" y="588144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Data integrity with constraints</a:t>
            </a:r>
            <a:endParaRPr b="0" i="0" sz="1750" u="none" cap="none" strike="noStrike"/>
          </a:p>
        </p:txBody>
      </p:sp>
      <p:pic>
        <p:nvPicPr>
          <p:cNvPr id="184" name="Google Shape;184;p21" title="Screenshot 2025-05-14 at 15.45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871" y="2398512"/>
            <a:ext cx="6557778" cy="343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